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70" r:id="rId3"/>
    <p:sldId id="302" r:id="rId4"/>
    <p:sldId id="314" r:id="rId5"/>
    <p:sldId id="324" r:id="rId6"/>
    <p:sldId id="321" r:id="rId7"/>
    <p:sldId id="335" r:id="rId8"/>
    <p:sldId id="322" r:id="rId9"/>
    <p:sldId id="325" r:id="rId10"/>
    <p:sldId id="323" r:id="rId11"/>
    <p:sldId id="326" r:id="rId12"/>
    <p:sldId id="316" r:id="rId13"/>
    <p:sldId id="327" r:id="rId14"/>
    <p:sldId id="336" r:id="rId15"/>
    <p:sldId id="338" r:id="rId16"/>
    <p:sldId id="337" r:id="rId17"/>
    <p:sldId id="328" r:id="rId18"/>
    <p:sldId id="315" r:id="rId19"/>
    <p:sldId id="339" r:id="rId20"/>
    <p:sldId id="329" r:id="rId21"/>
    <p:sldId id="330" r:id="rId22"/>
    <p:sldId id="317" r:id="rId23"/>
    <p:sldId id="333" r:id="rId24"/>
    <p:sldId id="318" r:id="rId25"/>
    <p:sldId id="342" r:id="rId26"/>
    <p:sldId id="340" r:id="rId27"/>
    <p:sldId id="334" r:id="rId28"/>
    <p:sldId id="319" r:id="rId29"/>
    <p:sldId id="341" r:id="rId30"/>
    <p:sldId id="331" r:id="rId31"/>
    <p:sldId id="332" r:id="rId32"/>
    <p:sldId id="320" r:id="rId33"/>
    <p:sldId id="313" r:id="rId34"/>
    <p:sldId id="343" r:id="rId35"/>
    <p:sldId id="344" r:id="rId36"/>
    <p:sldId id="345" r:id="rId37"/>
    <p:sldId id="346" r:id="rId38"/>
    <p:sldId id="265" r:id="rId39"/>
  </p:sldIdLst>
  <p:sldSz cx="12192000" cy="6858000"/>
  <p:notesSz cx="6858000" cy="9947275"/>
  <p:embeddedFontLst>
    <p:embeddedFont>
      <p:font typeface="微软雅黑" panose="020B0503020204020204" pitchFamily="34" charset="-122"/>
      <p:regular r:id="rId41"/>
      <p:bold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Algerian" panose="04020705040A02060702" pitchFamily="82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 autoAdjust="0"/>
    <p:restoredTop sz="89009" autoAdjust="0"/>
  </p:normalViewPr>
  <p:slideViewPr>
    <p:cSldViewPr snapToGrid="0" showGuides="1">
      <p:cViewPr varScale="1">
        <p:scale>
          <a:sx n="66" d="100"/>
          <a:sy n="66" d="100"/>
        </p:scale>
        <p:origin x="774" y="66"/>
      </p:cViewPr>
      <p:guideLst>
        <p:guide orient="horz" pos="459"/>
        <p:guide pos="302"/>
        <p:guide orient="horz" pos="3929"/>
        <p:guide pos="712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74FF3-3A78-47B8-9387-FB4E1F2AAD75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49242-73E3-4EB9-9267-46AF07A5B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128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065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400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310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32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92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52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3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380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750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21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93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85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529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314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9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820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09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12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193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050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382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6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740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98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79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66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271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55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08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716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295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4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97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4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363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098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6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49242-73E3-4EB9-9267-46AF07A5B8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39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69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87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9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6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85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81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32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91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60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62630-F79C-4E20-ABDD-07AC8844800A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84DC3-4568-425A-AA5D-C7D0F1CAA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9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12702499">
            <a:off x="335763" y="3666940"/>
            <a:ext cx="3411443" cy="1821132"/>
          </a:xfrm>
          <a:custGeom>
            <a:avLst/>
            <a:gdLst>
              <a:gd name="connsiteX0" fmla="*/ 2227974 w 3407535"/>
              <a:gd name="connsiteY0" fmla="*/ 0 h 1821132"/>
              <a:gd name="connsiteX1" fmla="*/ 3407535 w 3407535"/>
              <a:gd name="connsiteY1" fmla="*/ 1530455 h 1821132"/>
              <a:gd name="connsiteX2" fmla="*/ 2883667 w 3407535"/>
              <a:gd name="connsiteY2" fmla="*/ 1821132 h 1821132"/>
              <a:gd name="connsiteX3" fmla="*/ 0 w 3407535"/>
              <a:gd name="connsiteY3" fmla="*/ 1821132 h 1821132"/>
              <a:gd name="connsiteX4" fmla="*/ 2227974 w 3407535"/>
              <a:gd name="connsiteY4" fmla="*/ 0 h 182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7535" h="1821132">
                <a:moveTo>
                  <a:pt x="2227974" y="0"/>
                </a:moveTo>
                <a:lnTo>
                  <a:pt x="3407535" y="1530455"/>
                </a:lnTo>
                <a:lnTo>
                  <a:pt x="2883667" y="1821132"/>
                </a:lnTo>
                <a:lnTo>
                  <a:pt x="0" y="1821132"/>
                </a:lnTo>
                <a:lnTo>
                  <a:pt x="22279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8088491">
            <a:off x="9099560" y="309905"/>
            <a:ext cx="1842836" cy="4528273"/>
          </a:xfrm>
          <a:custGeom>
            <a:avLst/>
            <a:gdLst>
              <a:gd name="connsiteX0" fmla="*/ 0 w 1876926"/>
              <a:gd name="connsiteY0" fmla="*/ 0 h 4092450"/>
              <a:gd name="connsiteX1" fmla="*/ 1876926 w 1876926"/>
              <a:gd name="connsiteY1" fmla="*/ 0 h 4092450"/>
              <a:gd name="connsiteX2" fmla="*/ 1876926 w 1876926"/>
              <a:gd name="connsiteY2" fmla="*/ 4092450 h 4092450"/>
              <a:gd name="connsiteX3" fmla="*/ 0 w 1876926"/>
              <a:gd name="connsiteY3" fmla="*/ 4092450 h 4092450"/>
              <a:gd name="connsiteX4" fmla="*/ 0 w 1876926"/>
              <a:gd name="connsiteY4" fmla="*/ 0 h 4092450"/>
              <a:gd name="connsiteX0" fmla="*/ 0 w 1876926"/>
              <a:gd name="connsiteY0" fmla="*/ 0 h 4092450"/>
              <a:gd name="connsiteX1" fmla="*/ 1876926 w 1876926"/>
              <a:gd name="connsiteY1" fmla="*/ 0 h 4092450"/>
              <a:gd name="connsiteX2" fmla="*/ 1874844 w 1876926"/>
              <a:gd name="connsiteY2" fmla="*/ 3563154 h 4092450"/>
              <a:gd name="connsiteX3" fmla="*/ 0 w 1876926"/>
              <a:gd name="connsiteY3" fmla="*/ 4092450 h 4092450"/>
              <a:gd name="connsiteX4" fmla="*/ 0 w 1876926"/>
              <a:gd name="connsiteY4" fmla="*/ 0 h 4092450"/>
              <a:gd name="connsiteX0" fmla="*/ 0 w 1876926"/>
              <a:gd name="connsiteY0" fmla="*/ 0 h 4092450"/>
              <a:gd name="connsiteX1" fmla="*/ 1876926 w 1876926"/>
              <a:gd name="connsiteY1" fmla="*/ 0 h 4092450"/>
              <a:gd name="connsiteX2" fmla="*/ 1842836 w 1876926"/>
              <a:gd name="connsiteY2" fmla="*/ 3397546 h 4092450"/>
              <a:gd name="connsiteX3" fmla="*/ 0 w 1876926"/>
              <a:gd name="connsiteY3" fmla="*/ 4092450 h 4092450"/>
              <a:gd name="connsiteX4" fmla="*/ 0 w 1876926"/>
              <a:gd name="connsiteY4" fmla="*/ 0 h 4092450"/>
              <a:gd name="connsiteX0" fmla="*/ 0 w 1842836"/>
              <a:gd name="connsiteY0" fmla="*/ 435823 h 4528273"/>
              <a:gd name="connsiteX1" fmla="*/ 1835644 w 1842836"/>
              <a:gd name="connsiteY1" fmla="*/ 0 h 4528273"/>
              <a:gd name="connsiteX2" fmla="*/ 1842836 w 1842836"/>
              <a:gd name="connsiteY2" fmla="*/ 3833369 h 4528273"/>
              <a:gd name="connsiteX3" fmla="*/ 0 w 1842836"/>
              <a:gd name="connsiteY3" fmla="*/ 4528273 h 4528273"/>
              <a:gd name="connsiteX4" fmla="*/ 0 w 1842836"/>
              <a:gd name="connsiteY4" fmla="*/ 435823 h 452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836" h="4528273">
                <a:moveTo>
                  <a:pt x="0" y="435823"/>
                </a:moveTo>
                <a:lnTo>
                  <a:pt x="1835644" y="0"/>
                </a:lnTo>
                <a:cubicBezTo>
                  <a:pt x="1838041" y="1277790"/>
                  <a:pt x="1840439" y="2555579"/>
                  <a:pt x="1842836" y="3833369"/>
                </a:cubicBezTo>
                <a:lnTo>
                  <a:pt x="0" y="4528273"/>
                </a:lnTo>
                <a:lnTo>
                  <a:pt x="0" y="435823"/>
                </a:lnTo>
                <a:close/>
              </a:path>
            </a:pathLst>
          </a:custGeom>
          <a:solidFill>
            <a:schemeClr val="accent5">
              <a:lumMod val="90000"/>
              <a:lumOff val="1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09868" y="2306171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交通移动支付各方</a:t>
            </a:r>
            <a:r>
              <a:rPr lang="zh-CN" altLang="en-US" sz="7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案简述</a:t>
            </a:r>
            <a:endParaRPr lang="zh-CN" altLang="en-US" sz="7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01666" y="6488668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郑鹤翔</a:t>
            </a:r>
            <a:r>
              <a:rPr lang="en-US" altLang="zh-CN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|Kenneth </a:t>
            </a:r>
            <a:r>
              <a:rPr lang="zh-CN" alt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敬呈</a:t>
            </a:r>
            <a:endParaRPr lang="zh-CN" altLang="en-US" u="sng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57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刷卡流程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46949" y="2387971"/>
            <a:ext cx="3416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核心流程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闸机校验码结构是否合法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先放行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在扣费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后端计费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20352" y="6547271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不同城市会有差异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75" y="972943"/>
            <a:ext cx="8681401" cy="58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9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13017" y="2792849"/>
            <a:ext cx="606134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支付之</a:t>
            </a:r>
            <a:r>
              <a:rPr lang="en-US" altLang="zh-CN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HCE</a:t>
            </a:r>
            <a:r>
              <a:rPr lang="zh-CN" altLang="en-US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endParaRPr lang="en-US" altLang="zh-CN" sz="4400" b="1" u="sng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163970" y="12697"/>
            <a:ext cx="4612942" cy="3044126"/>
          </a:xfrm>
          <a:custGeom>
            <a:avLst/>
            <a:gdLst>
              <a:gd name="connsiteX0" fmla="*/ 6778868 w 11221013"/>
              <a:gd name="connsiteY0" fmla="*/ 0 h 3044126"/>
              <a:gd name="connsiteX1" fmla="*/ 11221013 w 11221013"/>
              <a:gd name="connsiteY1" fmla="*/ 0 h 3044126"/>
              <a:gd name="connsiteX2" fmla="*/ 0 w 11221013"/>
              <a:gd name="connsiteY2" fmla="*/ 3044126 h 3044126"/>
              <a:gd name="connsiteX3" fmla="*/ 6778868 w 11221013"/>
              <a:gd name="connsiteY3" fmla="*/ 0 h 304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1013" h="3044126">
                <a:moveTo>
                  <a:pt x="6778868" y="0"/>
                </a:moveTo>
                <a:lnTo>
                  <a:pt x="11221013" y="0"/>
                </a:lnTo>
                <a:lnTo>
                  <a:pt x="0" y="3044126"/>
                </a:lnTo>
                <a:lnTo>
                  <a:pt x="67788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37288"/>
            <a:ext cx="12192000" cy="620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0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NFC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-HCE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02989" y="1226842"/>
            <a:ext cx="51124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HCE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HCE?–(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Host-based Card Emulation)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卡片模拟技术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在发布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4.4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KitKat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中新增的一种系统服务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HCE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手机可以在没有硬件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的情况下采用卡模拟模式进行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支付。任意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都可以模拟一张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进行通信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HCE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用户通过在手机中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通过网络开卡的方式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在手机中或云端中模拟出一张银行卡或交通卡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开出卡后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在线下乘坐公交地铁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直接拿出手机去线下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设备中刷卡即可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27852" y="1344651"/>
            <a:ext cx="3864148" cy="338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8"/>
          <p:cNvSpPr txBox="1"/>
          <p:nvPr/>
        </p:nvSpPr>
        <p:spPr>
          <a:xfrm>
            <a:off x="8564205" y="4729957"/>
            <a:ext cx="371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架构：由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主控芯片收集的数据，直接经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传送到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34" y="1570010"/>
            <a:ext cx="2490851" cy="31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8258422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NFC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-HCE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两种模式方案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35106"/>
              </p:ext>
            </p:extLst>
          </p:nvPr>
        </p:nvGraphicFramePr>
        <p:xfrm>
          <a:off x="3425371" y="1275446"/>
          <a:ext cx="8766629" cy="543783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96573"/>
                <a:gridCol w="4603134"/>
                <a:gridCol w="2566922"/>
              </a:tblGrid>
              <a:tr h="513586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HCE</a:t>
                      </a:r>
                      <a:r>
                        <a:rPr lang="zh-CN" altLang="en-US" sz="3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双模式对比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624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HCE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前端模式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HCE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云端模式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624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卡数据存储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密钥在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云端存储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密钥在云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5247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特性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快速交易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速度快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实时联网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依托网络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速度慢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87289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使用场景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小额快速脱机交易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1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大额联机交易</a:t>
                      </a: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73005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安全级别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需要设计具有较高强度的数据安全存储机制，确保卡数据存储和调用安全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需要设计较为完整的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认证机制，确保对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进行认证和鉴权后才能调用后台卡数据</a:t>
                      </a: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46949" y="1712686"/>
            <a:ext cx="317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HCE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有两种模式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前端模式与云端模式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2768" y="4168572"/>
            <a:ext cx="3004572" cy="1342602"/>
            <a:chOff x="3361909" y="532069"/>
            <a:chExt cx="2530229" cy="1147041"/>
          </a:xfrm>
        </p:grpSpPr>
        <p:sp>
          <p:nvSpPr>
            <p:cNvPr id="10" name="文本框 9"/>
            <p:cNvSpPr txBox="1"/>
            <p:nvPr/>
          </p:nvSpPr>
          <p:spPr>
            <a:xfrm>
              <a:off x="4229473" y="532069"/>
              <a:ext cx="757238" cy="2169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云端模式</a:t>
              </a:r>
              <a:endPara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361909" y="749000"/>
              <a:ext cx="2530229" cy="930110"/>
              <a:chOff x="2123751" y="919630"/>
              <a:chExt cx="2530229" cy="93011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2123751" y="919630"/>
                <a:ext cx="1624802" cy="559285"/>
                <a:chOff x="1621341" y="824106"/>
                <a:chExt cx="1624802" cy="559285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621341" y="824106"/>
                  <a:ext cx="728920" cy="168686"/>
                </a:xfrm>
                <a:prstGeom prst="rect">
                  <a:avLst/>
                </a:prstGeom>
                <a:noFill/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b="1" dirty="0" smtClean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NFC-Reader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2475393" y="1093903"/>
                  <a:ext cx="770750" cy="289488"/>
                </a:xfrm>
                <a:prstGeom prst="rect">
                  <a:avLst/>
                </a:prstGeom>
                <a:noFill/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b="1" dirty="0" smtClean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Android-APP</a:t>
                  </a:r>
                </a:p>
              </p:txBody>
            </p:sp>
            <p:cxnSp>
              <p:nvCxnSpPr>
                <p:cNvPr id="19" name="直接箭头连接符 18"/>
                <p:cNvCxnSpPr>
                  <a:stCxn id="17" idx="3"/>
                  <a:endCxn id="18" idx="1"/>
                </p:cNvCxnSpPr>
                <p:nvPr/>
              </p:nvCxnSpPr>
              <p:spPr>
                <a:xfrm>
                  <a:off x="2350261" y="908449"/>
                  <a:ext cx="125132" cy="330198"/>
                </a:xfrm>
                <a:prstGeom prst="straightConnector1">
                  <a:avLst/>
                </a:prstGeom>
                <a:ln w="12700">
                  <a:solidFill>
                    <a:srgbClr val="00B0F0"/>
                  </a:solidFill>
                  <a:headEnd type="diamond" w="med" len="med"/>
                  <a:tailEnd type="diamond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4060112" y="1587804"/>
                <a:ext cx="593868" cy="261936"/>
                <a:chOff x="4352321" y="1465300"/>
                <a:chExt cx="483905" cy="261936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4352321" y="1465300"/>
                  <a:ext cx="483905" cy="261936"/>
                </a:xfrm>
                <a:prstGeom prst="rect">
                  <a:avLst/>
                </a:prstGeom>
                <a:noFill/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900" b="1" dirty="0" smtClean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后台</a:t>
                  </a:r>
                  <a:endParaRPr lang="en-US" altLang="zh-CN" sz="9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endParaRPr lang="en-US" altLang="zh-CN" sz="9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437021" y="1602027"/>
                  <a:ext cx="311559" cy="96271"/>
                </a:xfrm>
                <a:prstGeom prst="rect">
                  <a:avLst/>
                </a:prstGeom>
                <a:solidFill>
                  <a:srgbClr val="00B05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700" b="1" dirty="0" smtClean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密钥</a:t>
                  </a:r>
                  <a:endParaRPr lang="en-US" altLang="zh-CN" sz="7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4" name="直接箭头连接符 13"/>
              <p:cNvCxnSpPr>
                <a:stCxn id="18" idx="3"/>
                <a:endCxn id="15" idx="1"/>
              </p:cNvCxnSpPr>
              <p:nvPr/>
            </p:nvCxnSpPr>
            <p:spPr>
              <a:xfrm>
                <a:off x="3748553" y="1334171"/>
                <a:ext cx="311559" cy="384601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19"/>
          <p:cNvGrpSpPr/>
          <p:nvPr/>
        </p:nvGrpSpPr>
        <p:grpSpPr>
          <a:xfrm>
            <a:off x="510541" y="2652591"/>
            <a:ext cx="2273019" cy="655308"/>
            <a:chOff x="78538" y="433296"/>
            <a:chExt cx="1914169" cy="559857"/>
          </a:xfrm>
        </p:grpSpPr>
        <p:grpSp>
          <p:nvGrpSpPr>
            <p:cNvPr id="21" name="组合 20"/>
            <p:cNvGrpSpPr/>
            <p:nvPr/>
          </p:nvGrpSpPr>
          <p:grpSpPr>
            <a:xfrm>
              <a:off x="78538" y="671056"/>
              <a:ext cx="1914169" cy="322097"/>
              <a:chOff x="1132941" y="723557"/>
              <a:chExt cx="1914169" cy="32209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132941" y="723557"/>
                <a:ext cx="1914169" cy="322097"/>
                <a:chOff x="1430449" y="815435"/>
                <a:chExt cx="1914169" cy="322097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1430449" y="900335"/>
                  <a:ext cx="813989" cy="164068"/>
                </a:xfrm>
                <a:prstGeom prst="rect">
                  <a:avLst/>
                </a:prstGeom>
                <a:noFill/>
                <a:ln w="952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b="1" dirty="0" smtClean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NFC-Reader</a:t>
                  </a: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2580592" y="815435"/>
                  <a:ext cx="764026" cy="322097"/>
                </a:xfrm>
                <a:prstGeom prst="rect">
                  <a:avLst/>
                </a:prstGeom>
                <a:noFill/>
                <a:ln w="952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b="1" dirty="0" smtClean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Android-APP</a:t>
                  </a:r>
                </a:p>
              </p:txBody>
            </p:sp>
            <p:cxnSp>
              <p:nvCxnSpPr>
                <p:cNvPr id="27" name="直接箭头连接符 26"/>
                <p:cNvCxnSpPr>
                  <a:stCxn id="25" idx="3"/>
                  <a:endCxn id="26" idx="1"/>
                </p:cNvCxnSpPr>
                <p:nvPr/>
              </p:nvCxnSpPr>
              <p:spPr>
                <a:xfrm flipV="1">
                  <a:off x="2244438" y="976484"/>
                  <a:ext cx="336154" cy="5885"/>
                </a:xfrm>
                <a:prstGeom prst="straightConnector1">
                  <a:avLst/>
                </a:prstGeom>
                <a:ln w="9525">
                  <a:solidFill>
                    <a:srgbClr val="00B0F0"/>
                  </a:solidFill>
                  <a:headEnd type="diamond" w="med" len="med"/>
                  <a:tailEnd type="diamond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 23"/>
              <p:cNvSpPr/>
              <p:nvPr/>
            </p:nvSpPr>
            <p:spPr>
              <a:xfrm>
                <a:off x="2545394" y="940651"/>
                <a:ext cx="311559" cy="96271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7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密钥</a:t>
                </a:r>
                <a:endParaRPr lang="en-US" altLang="zh-CN" sz="7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675774" y="433296"/>
              <a:ext cx="757238" cy="21693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前端模式</a:t>
              </a:r>
              <a:endPara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4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12" y="4459"/>
            <a:ext cx="4629845" cy="707886"/>
            <a:chOff x="399116" y="670607"/>
            <a:chExt cx="1636249" cy="707886"/>
          </a:xfrm>
        </p:grpSpPr>
        <p:sp>
          <p:nvSpPr>
            <p:cNvPr id="3" name="矩形 2"/>
            <p:cNvSpPr/>
            <p:nvPr/>
          </p:nvSpPr>
          <p:spPr>
            <a:xfrm>
              <a:off x="399116" y="670607"/>
              <a:ext cx="1636249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24899" y="774502"/>
              <a:ext cx="155024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32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HCE</a:t>
              </a:r>
              <a:r>
                <a:rPr lang="zh-CN" altLang="en-US" sz="32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r>
                <a:rPr lang="en-US" altLang="zh-CN" sz="32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2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核心业务流程</a:t>
              </a:r>
              <a:endParaRPr lang="en-US" altLang="zh-CN" sz="32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38" y="972943"/>
            <a:ext cx="3306820" cy="57927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11857" y="2712668"/>
            <a:ext cx="4562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付款开卡流程</a:t>
            </a:r>
            <a:endParaRPr lang="en-US" altLang="zh-CN" sz="2800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乘车刷卡流程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4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5" y="-10058"/>
            <a:ext cx="360952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32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HCE</a:t>
              </a:r>
              <a:r>
                <a:rPr lang="zh-CN" altLang="en-US" sz="32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支付开卡流程</a:t>
              </a:r>
              <a:endParaRPr lang="en-US" altLang="zh-CN" sz="32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98378" y="2649228"/>
            <a:ext cx="3416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核心流程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付费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开卡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772" y="0"/>
            <a:ext cx="8555374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20352" y="6547271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不同地域会有差异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674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5838" y="2054"/>
            <a:ext cx="5013267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HCE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支付刷卡流程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045235" y="2413748"/>
            <a:ext cx="3416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核心流程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刷卡扣费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上传云端同步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20352" y="6547271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不同地域会有差异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446" y="174191"/>
            <a:ext cx="5594468" cy="66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13017" y="2792849"/>
            <a:ext cx="662904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支付之</a:t>
            </a:r>
            <a:r>
              <a:rPr lang="en-US" altLang="zh-CN" sz="4400" b="1" u="sng" dirty="0" err="1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eSE</a:t>
            </a:r>
            <a:r>
              <a:rPr lang="en-US" altLang="zh-CN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/SWP</a:t>
            </a:r>
            <a:r>
              <a:rPr lang="zh-CN" altLang="en-US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endParaRPr lang="en-US" altLang="zh-CN" sz="4400" b="1" u="sng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163970" y="12697"/>
            <a:ext cx="4612942" cy="3044126"/>
          </a:xfrm>
          <a:custGeom>
            <a:avLst/>
            <a:gdLst>
              <a:gd name="connsiteX0" fmla="*/ 6778868 w 11221013"/>
              <a:gd name="connsiteY0" fmla="*/ 0 h 3044126"/>
              <a:gd name="connsiteX1" fmla="*/ 11221013 w 11221013"/>
              <a:gd name="connsiteY1" fmla="*/ 0 h 3044126"/>
              <a:gd name="connsiteX2" fmla="*/ 0 w 11221013"/>
              <a:gd name="connsiteY2" fmla="*/ 3044126 h 3044126"/>
              <a:gd name="connsiteX3" fmla="*/ 6778868 w 11221013"/>
              <a:gd name="connsiteY3" fmla="*/ 0 h 304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1013" h="3044126">
                <a:moveTo>
                  <a:pt x="6778868" y="0"/>
                </a:moveTo>
                <a:lnTo>
                  <a:pt x="11221013" y="0"/>
                </a:lnTo>
                <a:lnTo>
                  <a:pt x="0" y="3044126"/>
                </a:lnTo>
                <a:lnTo>
                  <a:pt x="67788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37288"/>
            <a:ext cx="12192000" cy="620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NFC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4000" b="1" u="sng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eSE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7072" y="-284684"/>
            <a:ext cx="4718386" cy="394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7"/>
          <p:cNvSpPr txBox="1"/>
          <p:nvPr/>
        </p:nvSpPr>
        <p:spPr>
          <a:xfrm>
            <a:off x="8278384" y="3662062"/>
            <a:ext cx="271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NFC -SE 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50516" y="1456488"/>
            <a:ext cx="54261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支付简述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全终端方案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 NFC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全终端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指的是当前手机中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除了有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芯片外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还有一个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安全模块芯片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只有具备当前两者才能统称为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全终端手机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芯片作用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称为安全模块芯片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里面跑着定制的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cos).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主要的作用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是把一些重要的数据或内容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保存到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芯片中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以此保证安全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可以认为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芯片就是保险柜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用户在当前华为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Pay,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Pay,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三星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的钱包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进行开卡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开完卡后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用户直接拿着手机去线下的公交地铁刷手机即可乘车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958" y="4031394"/>
            <a:ext cx="47625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6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HCE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核心业务流程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124608" y="2925120"/>
            <a:ext cx="4562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付款开卡流程</a:t>
            </a:r>
            <a:endParaRPr lang="en-US" altLang="zh-CN" sz="2800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乘车刷卡流程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361" y="1231904"/>
            <a:ext cx="2723809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 flipH="1">
            <a:off x="163970" y="12697"/>
            <a:ext cx="4612942" cy="3044126"/>
          </a:xfrm>
          <a:custGeom>
            <a:avLst/>
            <a:gdLst>
              <a:gd name="connsiteX0" fmla="*/ 6778868 w 11221013"/>
              <a:gd name="connsiteY0" fmla="*/ 0 h 3044126"/>
              <a:gd name="connsiteX1" fmla="*/ 11221013 w 11221013"/>
              <a:gd name="connsiteY1" fmla="*/ 0 h 3044126"/>
              <a:gd name="connsiteX2" fmla="*/ 0 w 11221013"/>
              <a:gd name="connsiteY2" fmla="*/ 3044126 h 3044126"/>
              <a:gd name="connsiteX3" fmla="*/ 6778868 w 11221013"/>
              <a:gd name="connsiteY3" fmla="*/ 0 h 304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1013" h="3044126">
                <a:moveTo>
                  <a:pt x="6778868" y="0"/>
                </a:moveTo>
                <a:lnTo>
                  <a:pt x="11221013" y="0"/>
                </a:lnTo>
                <a:lnTo>
                  <a:pt x="0" y="3044126"/>
                </a:lnTo>
                <a:lnTo>
                  <a:pt x="67788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9397218" y="1252360"/>
            <a:ext cx="0" cy="3636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1956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94353" y="2364325"/>
            <a:ext cx="45627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交通移动支付市面方案</a:t>
            </a:r>
            <a:endParaRPr lang="en-US" altLang="zh-CN" sz="2800" b="1" u="sng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u="sng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u="sng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7027" y="1128374"/>
            <a:ext cx="1731243" cy="707886"/>
            <a:chOff x="9389659" y="1500554"/>
            <a:chExt cx="1731243" cy="707886"/>
          </a:xfrm>
        </p:grpSpPr>
        <p:sp>
          <p:nvSpPr>
            <p:cNvPr id="11" name="矩形 10"/>
            <p:cNvSpPr/>
            <p:nvPr/>
          </p:nvSpPr>
          <p:spPr>
            <a:xfrm>
              <a:off x="9389659" y="1500554"/>
              <a:ext cx="173124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485839" y="1546721"/>
              <a:ext cx="102592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5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7895771" cy="1271133"/>
            <a:chOff x="479425" y="728663"/>
            <a:chExt cx="2227263" cy="1455705"/>
          </a:xfrm>
        </p:grpSpPr>
        <p:sp>
          <p:nvSpPr>
            <p:cNvPr id="12" name="矩形 11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241" y="774502"/>
              <a:ext cx="2096157" cy="14098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NFC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4000" b="1" u="sng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eSE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开卡大体流程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73713" y="2556984"/>
            <a:ext cx="2989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步骤流程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付款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1485" y="6488668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不同地域会有差异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28" y="618132"/>
            <a:ext cx="10474252" cy="61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8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081485" y="6488668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不同地域会有差异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grpSp>
        <p:nvGrpSpPr>
          <p:cNvPr id="11" name="组合 10"/>
          <p:cNvGrpSpPr/>
          <p:nvPr/>
        </p:nvGrpSpPr>
        <p:grpSpPr>
          <a:xfrm>
            <a:off x="0" y="0"/>
            <a:ext cx="7895771" cy="655580"/>
            <a:chOff x="479425" y="728663"/>
            <a:chExt cx="2227263" cy="750772"/>
          </a:xfrm>
        </p:grpSpPr>
        <p:sp>
          <p:nvSpPr>
            <p:cNvPr id="12" name="矩形 11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241" y="774502"/>
              <a:ext cx="2096157" cy="7049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NFC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4000" b="1" u="sng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eSE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刷卡流程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20913" y="2474887"/>
            <a:ext cx="35269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核心步骤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靠近闸机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闸机与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芯片默认卡进行交互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脱机扣费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42" y="870588"/>
            <a:ext cx="8766590" cy="52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NFC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-SWP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32214" y="2529115"/>
            <a:ext cx="8202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移动运营商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SWP-SIM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实际上与手机厂商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方案类似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区别在于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移动运营商上把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放置在了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卡中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芯片所在的位置不同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以此名称与说明有所不同而已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26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13017" y="2792849"/>
            <a:ext cx="662904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蓝牙支付</a:t>
            </a:r>
            <a:endParaRPr lang="en-US" altLang="zh-CN" sz="4400" b="1" u="sng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163970" y="12697"/>
            <a:ext cx="4612942" cy="3044126"/>
          </a:xfrm>
          <a:custGeom>
            <a:avLst/>
            <a:gdLst>
              <a:gd name="connsiteX0" fmla="*/ 6778868 w 11221013"/>
              <a:gd name="connsiteY0" fmla="*/ 0 h 3044126"/>
              <a:gd name="connsiteX1" fmla="*/ 11221013 w 11221013"/>
              <a:gd name="connsiteY1" fmla="*/ 0 h 3044126"/>
              <a:gd name="connsiteX2" fmla="*/ 0 w 11221013"/>
              <a:gd name="connsiteY2" fmla="*/ 3044126 h 3044126"/>
              <a:gd name="connsiteX3" fmla="*/ 6778868 w 11221013"/>
              <a:gd name="connsiteY3" fmla="*/ 0 h 304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1013" h="3044126">
                <a:moveTo>
                  <a:pt x="6778868" y="0"/>
                </a:moveTo>
                <a:lnTo>
                  <a:pt x="11221013" y="0"/>
                </a:lnTo>
                <a:lnTo>
                  <a:pt x="0" y="3044126"/>
                </a:lnTo>
                <a:lnTo>
                  <a:pt x="67788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37288"/>
            <a:ext cx="12192000" cy="620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12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蓝牙支付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6604" y="3392716"/>
            <a:ext cx="624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用户打开特定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选择开启蓝牙功能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然后点击我要乘车后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会进行蓝牙连接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连接成功后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贴近闸机即可进出站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0516" y="1607458"/>
            <a:ext cx="6241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蓝牙支付简述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通过蓝牙技术进行信息的传输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当前市面上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有蓝牙支付进行公交地铁乘坐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同时有二维码变种支付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上海大都会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二维码支付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通过蓝牙回传保证安全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286" y="1226458"/>
            <a:ext cx="4865536" cy="35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5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蓝牙支付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核心业务流程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979557" y="2611068"/>
            <a:ext cx="4562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开通免密</a:t>
            </a:r>
            <a:endParaRPr lang="en-US" altLang="zh-CN" sz="2800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刷蓝牙乘车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61" y="700721"/>
            <a:ext cx="3360168" cy="56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8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蓝牙支付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刷蓝牙乘车流程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" y="1485495"/>
            <a:ext cx="3533333" cy="44095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13" y="927104"/>
            <a:ext cx="7414833" cy="58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13017" y="2792849"/>
            <a:ext cx="662904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人脸识别支付</a:t>
            </a:r>
            <a:endParaRPr lang="en-US" altLang="zh-CN" sz="4400" b="1" u="sng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163970" y="12697"/>
            <a:ext cx="4612942" cy="3044126"/>
          </a:xfrm>
          <a:custGeom>
            <a:avLst/>
            <a:gdLst>
              <a:gd name="connsiteX0" fmla="*/ 6778868 w 11221013"/>
              <a:gd name="connsiteY0" fmla="*/ 0 h 3044126"/>
              <a:gd name="connsiteX1" fmla="*/ 11221013 w 11221013"/>
              <a:gd name="connsiteY1" fmla="*/ 0 h 3044126"/>
              <a:gd name="connsiteX2" fmla="*/ 0 w 11221013"/>
              <a:gd name="connsiteY2" fmla="*/ 3044126 h 3044126"/>
              <a:gd name="connsiteX3" fmla="*/ 6778868 w 11221013"/>
              <a:gd name="connsiteY3" fmla="*/ 0 h 304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1013" h="3044126">
                <a:moveTo>
                  <a:pt x="6778868" y="0"/>
                </a:moveTo>
                <a:lnTo>
                  <a:pt x="11221013" y="0"/>
                </a:lnTo>
                <a:lnTo>
                  <a:pt x="0" y="3044126"/>
                </a:lnTo>
                <a:lnTo>
                  <a:pt x="67788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37288"/>
            <a:ext cx="12192000" cy="620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95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刷脸支付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46604" y="3628573"/>
            <a:ext cx="624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用户在特定的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录入自己的人脸信息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录入成功后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并绑定相关的支付方式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用户在乘车时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通过刷脸乘车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然后闸机在通过绑定的信息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扣费对应的支付账户金额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6260" y="2079243"/>
            <a:ext cx="624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刷脸支付简述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通过人脸识别技术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在公交地铁中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进行刷脸乘车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当前分为纯在线方式和离线方式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73" y="1923144"/>
            <a:ext cx="42386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刷脸支付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核心业务流程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188608" y="2692891"/>
            <a:ext cx="5292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录入人脸信息</a:t>
            </a:r>
            <a:r>
              <a:rPr lang="en-US" altLang="zh-CN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开通免密流程</a:t>
            </a:r>
            <a:endParaRPr lang="en-US" altLang="zh-CN" sz="2800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刷脸乘车流程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95" y="972943"/>
            <a:ext cx="3051005" cy="515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1" y="4460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交通移动支付</a:t>
              </a:r>
              <a:r>
                <a:rPr lang="en-US" altLang="zh-CN" sz="4000" b="1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各方案简述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85934"/>
            <a:ext cx="12192001" cy="58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8229395" cy="707886"/>
            <a:chOff x="479425" y="728663"/>
            <a:chExt cx="2259139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223323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刷脸支付流程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预估人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脸录入流程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0" y="6536561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22515" y="2786743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核心步骤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录入人脸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开通代扣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68" y="1019437"/>
            <a:ext cx="9951932" cy="57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5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8911565" cy="1276945"/>
            <a:chOff x="479425" y="728663"/>
            <a:chExt cx="2259139" cy="1276945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22332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刷脸支付预估流程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预估刷脸乘车流程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81485" y="6488668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896024" y="2280400"/>
            <a:ext cx="243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核心步骤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刷脸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闸机匹配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扣费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196" y="1146374"/>
            <a:ext cx="8964944" cy="55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3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 flipH="1">
            <a:off x="163970" y="12697"/>
            <a:ext cx="4612942" cy="3044126"/>
          </a:xfrm>
          <a:custGeom>
            <a:avLst/>
            <a:gdLst>
              <a:gd name="connsiteX0" fmla="*/ 6778868 w 11221013"/>
              <a:gd name="connsiteY0" fmla="*/ 0 h 3044126"/>
              <a:gd name="connsiteX1" fmla="*/ 11221013 w 11221013"/>
              <a:gd name="connsiteY1" fmla="*/ 0 h 3044126"/>
              <a:gd name="connsiteX2" fmla="*/ 0 w 11221013"/>
              <a:gd name="connsiteY2" fmla="*/ 3044126 h 3044126"/>
              <a:gd name="connsiteX3" fmla="*/ 6778868 w 11221013"/>
              <a:gd name="connsiteY3" fmla="*/ 0 h 304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1013" h="3044126">
                <a:moveTo>
                  <a:pt x="6778868" y="0"/>
                </a:moveTo>
                <a:lnTo>
                  <a:pt x="11221013" y="0"/>
                </a:lnTo>
                <a:lnTo>
                  <a:pt x="0" y="3044126"/>
                </a:lnTo>
                <a:lnTo>
                  <a:pt x="67788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9397218" y="1252360"/>
            <a:ext cx="0" cy="3636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1956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7027" y="1128374"/>
            <a:ext cx="1731243" cy="707886"/>
            <a:chOff x="9389659" y="1500554"/>
            <a:chExt cx="1731243" cy="707886"/>
          </a:xfrm>
        </p:grpSpPr>
        <p:sp>
          <p:nvSpPr>
            <p:cNvPr id="3" name="矩形 2"/>
            <p:cNvSpPr/>
            <p:nvPr/>
          </p:nvSpPr>
          <p:spPr>
            <a:xfrm>
              <a:off x="9389659" y="1500554"/>
              <a:ext cx="173124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485839" y="1546721"/>
              <a:ext cx="102592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94353" y="2364325"/>
            <a:ext cx="45627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交通移动</a:t>
            </a:r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支付市面方案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u="sng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u="sng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b="1" u="sng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38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340044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2514"/>
                <a:gridCol w="1988457"/>
                <a:gridCol w="2133599"/>
                <a:gridCol w="2191657"/>
                <a:gridCol w="2119086"/>
                <a:gridCol w="1370473"/>
                <a:gridCol w="1866213"/>
              </a:tblGrid>
              <a:tr h="351291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NFC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二维码支付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蓝牙支付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人脸支付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842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endParaRPr lang="zh-CN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b="1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SWP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</a:t>
                      </a:r>
                      <a:r>
                        <a:rPr lang="en-US" altLang="zh-CN" sz="1200" b="1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ESE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b="1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HCE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二维码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b="1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蓝牙支付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b="1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人脸识别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19546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  <a:endParaRPr lang="zh-CN" altLang="en-US" sz="105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1.Se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芯片外置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不依赖手机本身硬件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2.Se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安全芯片安全等级高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开出卡片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刷卡稳定性与实体卡类似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1.Se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芯片手机出厂内置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</a:t>
                      </a: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2.Se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安全芯片安全等级高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开出卡片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刷卡稳定性与实体卡类似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开卡快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可以在云端开出卡片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10s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可开卡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可以不依托特定手机厂商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defTabSz="9144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卡随帐号走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可以在不同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NFC-Android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手机登录使用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可以不依托手机厂商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Android/</a:t>
                      </a:r>
                      <a:r>
                        <a:rPr lang="en-US" altLang="zh-CN" sz="9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ios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都适用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</a:t>
                      </a:r>
                    </a:p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后付费模式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用户不需要预存一笔钱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当前阿里腾讯直推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力度大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银联支持的闸机也支持银联二维码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可以不依赖手机厂商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,Android/IOS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都使用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有预付费和后付费两种模式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可以不依赖手机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用户可以实现不带手机的情况下即可乘坐公交地铁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后付费模式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先乘车后扣费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416777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altLang="en-US" sz="105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需要替换</a:t>
                      </a:r>
                      <a:r>
                        <a:rPr lang="en-US" altLang="zh-CN" sz="900" baseline="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</a:t>
                      </a:r>
                      <a:r>
                        <a:rPr lang="zh-CN" altLang="en-US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</a:t>
                      </a:r>
                      <a:r>
                        <a:rPr lang="en-US" altLang="zh-CN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换为</a:t>
                      </a:r>
                      <a:r>
                        <a:rPr lang="en-US" altLang="zh-CN" sz="900" baseline="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swp-sim</a:t>
                      </a:r>
                      <a:r>
                        <a:rPr lang="zh-CN" altLang="en-US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</a:t>
                      </a:r>
                      <a:endParaRPr lang="en-US" altLang="zh-CN" sz="900" baseline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替换后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需要特定的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方可使用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开卡速度慢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一般公交卡开卡需要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分钟左右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</a:p>
                    <a:p>
                      <a:pPr marL="0" marR="0" lvl="0" indent="0" algn="l" defTabSz="431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</a:t>
                      </a:r>
                      <a:r>
                        <a:rPr lang="zh-CN" altLang="en-US" sz="900" u="none" strike="noStrike" baseline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运营商没有统一标准</a:t>
                      </a:r>
                      <a:r>
                        <a:rPr lang="en-US" altLang="zh-CN" sz="900" u="none" strike="noStrike" baseline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各自为政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,se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接口暂时没有完全形成通用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</a:p>
                    <a:p>
                      <a:pPr marL="0" marR="0" lvl="0" indent="0" algn="l" defTabSz="431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 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依托通卡卡片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每开一张卡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需要开卡费用</a:t>
                      </a:r>
                      <a:endParaRPr lang="zh-CN" altLang="en-US" sz="9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u="none" strike="noStrike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endParaRPr lang="zh-CN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1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依托手机厂商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每款机型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都需要适配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</a:p>
                    <a:p>
                      <a:pPr marL="0" marR="0" lvl="0" indent="0" algn="l" defTabSz="431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开卡速度慢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一般公交卡开卡需要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分钟左右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</a:p>
                    <a:p>
                      <a:pPr marL="0" marR="0" lvl="0" indent="0" algn="l" defTabSz="431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不同手机厂商各自为政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,se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接口暂时没有完全形成通用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</a:t>
                      </a:r>
                      <a:r>
                        <a:rPr lang="en-US" altLang="zh-CN" sz="900" u="none" strike="noStrike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</a:p>
                    <a:p>
                      <a:pPr marL="0" marR="0" lvl="0" indent="0" algn="l" defTabSz="431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依托通卡卡片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每开一张卡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需要开卡费用</a:t>
                      </a:r>
                      <a:endParaRPr lang="zh-CN" altLang="en-US" sz="9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安全系数需要自我设计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有一定密钥泄漏风险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一些通卡会有疑虑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市面上</a:t>
                      </a:r>
                      <a:r>
                        <a:rPr lang="en-US" altLang="zh-CN" sz="9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hce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实现都是通过云端模式或以无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TEE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环境处理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依托通卡卡片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每开一张卡</a:t>
                      </a:r>
                      <a:r>
                        <a:rPr lang="en-US" altLang="zh-CN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需要开卡费用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 algn="l">
                        <a:lnSpc>
                          <a:spcPct val="200000"/>
                        </a:lnSpc>
                        <a:buAutoNum type="arabicPeriod"/>
                      </a:pPr>
                      <a:endParaRPr lang="zh-CN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需要改造闸机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安全系数不高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有一定风险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endParaRPr lang="zh-CN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需要改造匝机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通用性不强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全国就一两个城市有支持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 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需要改造闸机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 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人脸数据较大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要么使用在线方式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离线方式需要降低人脸精度并把数据保存在闸机中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对闸机存储与运算能力要求较高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 defTabSz="431800" rtl="0" eaLnBrk="1" latinLnBrk="0" hangingPunct="1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 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目前虽有较多城市进行研讨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但是支持城市较少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预估地铁可实现程度较高</a:t>
                      </a: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公交有一定技术门槛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16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8911565" cy="707886"/>
            <a:chOff x="479425" y="728663"/>
            <a:chExt cx="2259139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223323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附录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车牌付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81485" y="6488668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346604" y="3392716"/>
            <a:ext cx="624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各大停车场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通过识别车牌信息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进行停车费用计算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缴费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高速公路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进入特定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的收费站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在下高速后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绑定的钱包的费用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扣除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6949" y="1582992"/>
            <a:ext cx="624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车牌付简述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以车牌为用户的唯一标识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并与对应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的第三方账户绑定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当用户进出某特定的领域如停车场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高速公路等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通过摄像头拍摄等方式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进行后付费扣除绑定账户金额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714" y="1902240"/>
            <a:ext cx="4742857" cy="298095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8231" y="4940692"/>
            <a:ext cx="624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核心场景目的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用户在无需停车的情况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完成付费操作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减少时间消耗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78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8911565" cy="707886"/>
            <a:chOff x="479425" y="728663"/>
            <a:chExt cx="2259139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223323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附录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车牌付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26" y="1085253"/>
            <a:ext cx="3105891" cy="524526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61751" y="3015388"/>
            <a:ext cx="5292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开通绑定车牌</a:t>
            </a:r>
            <a:endParaRPr lang="en-US" altLang="zh-CN" sz="2800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高速出站扣费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3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8229395" cy="707886"/>
            <a:chOff x="479425" y="728663"/>
            <a:chExt cx="2259139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223323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开通流程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0" y="6536561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6" y="1451428"/>
            <a:ext cx="2396785" cy="44870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58" y="1571635"/>
            <a:ext cx="2495976" cy="48233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00" y="972943"/>
            <a:ext cx="4173614" cy="59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6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8911565" cy="707886"/>
            <a:chOff x="479425" y="728663"/>
            <a:chExt cx="2259139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223323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96023" y="2280400"/>
            <a:ext cx="30954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核心步骤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进入高速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记录车牌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提供卡片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出高速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归还卡片，记录车牌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异步扣费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26" y="972943"/>
            <a:ext cx="8186058" cy="571713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81485" y="6488668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6563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7903556">
            <a:off x="3066725" y="435731"/>
            <a:ext cx="1139843" cy="6002865"/>
          </a:xfrm>
          <a:custGeom>
            <a:avLst/>
            <a:gdLst>
              <a:gd name="connsiteX0" fmla="*/ 0 w 1909482"/>
              <a:gd name="connsiteY0" fmla="*/ 3307977 h 3307977"/>
              <a:gd name="connsiteX1" fmla="*/ 954741 w 1909482"/>
              <a:gd name="connsiteY1" fmla="*/ 0 h 3307977"/>
              <a:gd name="connsiteX2" fmla="*/ 1909482 w 1909482"/>
              <a:gd name="connsiteY2" fmla="*/ 3307977 h 3307977"/>
              <a:gd name="connsiteX3" fmla="*/ 0 w 1909482"/>
              <a:gd name="connsiteY3" fmla="*/ 3307977 h 3307977"/>
              <a:gd name="connsiteX0" fmla="*/ 0 w 1321524"/>
              <a:gd name="connsiteY0" fmla="*/ 3066595 h 3307977"/>
              <a:gd name="connsiteX1" fmla="*/ 366783 w 1321524"/>
              <a:gd name="connsiteY1" fmla="*/ 0 h 3307977"/>
              <a:gd name="connsiteX2" fmla="*/ 1321524 w 1321524"/>
              <a:gd name="connsiteY2" fmla="*/ 3307977 h 3307977"/>
              <a:gd name="connsiteX3" fmla="*/ 0 w 1321524"/>
              <a:gd name="connsiteY3" fmla="*/ 3066595 h 3307977"/>
              <a:gd name="connsiteX0" fmla="*/ 11112 w 954741"/>
              <a:gd name="connsiteY0" fmla="*/ 4161623 h 4161623"/>
              <a:gd name="connsiteX1" fmla="*/ 0 w 954741"/>
              <a:gd name="connsiteY1" fmla="*/ 0 h 4161623"/>
              <a:gd name="connsiteX2" fmla="*/ 954741 w 954741"/>
              <a:gd name="connsiteY2" fmla="*/ 3307977 h 4161623"/>
              <a:gd name="connsiteX3" fmla="*/ 11112 w 954741"/>
              <a:gd name="connsiteY3" fmla="*/ 4161623 h 4161623"/>
              <a:gd name="connsiteX0" fmla="*/ 196214 w 1139843"/>
              <a:gd name="connsiteY0" fmla="*/ 6002865 h 6002865"/>
              <a:gd name="connsiteX1" fmla="*/ 0 w 1139843"/>
              <a:gd name="connsiteY1" fmla="*/ 0 h 6002865"/>
              <a:gd name="connsiteX2" fmla="*/ 1139843 w 1139843"/>
              <a:gd name="connsiteY2" fmla="*/ 5149219 h 6002865"/>
              <a:gd name="connsiteX3" fmla="*/ 196214 w 1139843"/>
              <a:gd name="connsiteY3" fmla="*/ 6002865 h 600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843" h="6002865">
                <a:moveTo>
                  <a:pt x="196214" y="6002865"/>
                </a:moveTo>
                <a:lnTo>
                  <a:pt x="0" y="0"/>
                </a:lnTo>
                <a:lnTo>
                  <a:pt x="1139843" y="5149219"/>
                </a:lnTo>
                <a:lnTo>
                  <a:pt x="196214" y="6002865"/>
                </a:lnTo>
                <a:close/>
              </a:path>
            </a:pathLst>
          </a:cu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2754053">
            <a:off x="5907322" y="3036482"/>
            <a:ext cx="1111793" cy="2082491"/>
          </a:xfrm>
          <a:custGeom>
            <a:avLst/>
            <a:gdLst>
              <a:gd name="connsiteX0" fmla="*/ 0 w 1172433"/>
              <a:gd name="connsiteY0" fmla="*/ 1928579 h 1928579"/>
              <a:gd name="connsiteX1" fmla="*/ 586217 w 1172433"/>
              <a:gd name="connsiteY1" fmla="*/ 0 h 1928579"/>
              <a:gd name="connsiteX2" fmla="*/ 1172433 w 1172433"/>
              <a:gd name="connsiteY2" fmla="*/ 1928579 h 1928579"/>
              <a:gd name="connsiteX3" fmla="*/ 0 w 1172433"/>
              <a:gd name="connsiteY3" fmla="*/ 1928579 h 1928579"/>
              <a:gd name="connsiteX0" fmla="*/ 0 w 1068810"/>
              <a:gd name="connsiteY0" fmla="*/ 1928579 h 2595887"/>
              <a:gd name="connsiteX1" fmla="*/ 586217 w 1068810"/>
              <a:gd name="connsiteY1" fmla="*/ 0 h 2595887"/>
              <a:gd name="connsiteX2" fmla="*/ 1068810 w 1068810"/>
              <a:gd name="connsiteY2" fmla="*/ 2595887 h 2595887"/>
              <a:gd name="connsiteX3" fmla="*/ 0 w 1068810"/>
              <a:gd name="connsiteY3" fmla="*/ 1928579 h 2595887"/>
              <a:gd name="connsiteX0" fmla="*/ 0 w 1087526"/>
              <a:gd name="connsiteY0" fmla="*/ 1947893 h 2595887"/>
              <a:gd name="connsiteX1" fmla="*/ 604933 w 1087526"/>
              <a:gd name="connsiteY1" fmla="*/ 0 h 2595887"/>
              <a:gd name="connsiteX2" fmla="*/ 1087526 w 1087526"/>
              <a:gd name="connsiteY2" fmla="*/ 2595887 h 2595887"/>
              <a:gd name="connsiteX3" fmla="*/ 0 w 1087526"/>
              <a:gd name="connsiteY3" fmla="*/ 1947893 h 2595887"/>
              <a:gd name="connsiteX0" fmla="*/ 0 w 1087526"/>
              <a:gd name="connsiteY0" fmla="*/ 1434497 h 2082491"/>
              <a:gd name="connsiteX1" fmla="*/ 613007 w 1087526"/>
              <a:gd name="connsiteY1" fmla="*/ 0 h 2082491"/>
              <a:gd name="connsiteX2" fmla="*/ 1087526 w 1087526"/>
              <a:gd name="connsiteY2" fmla="*/ 2082491 h 2082491"/>
              <a:gd name="connsiteX3" fmla="*/ 0 w 1087526"/>
              <a:gd name="connsiteY3" fmla="*/ 1434497 h 2082491"/>
              <a:gd name="connsiteX0" fmla="*/ 0 w 1106822"/>
              <a:gd name="connsiteY0" fmla="*/ 1437564 h 2082491"/>
              <a:gd name="connsiteX1" fmla="*/ 632303 w 1106822"/>
              <a:gd name="connsiteY1" fmla="*/ 0 h 2082491"/>
              <a:gd name="connsiteX2" fmla="*/ 1106822 w 1106822"/>
              <a:gd name="connsiteY2" fmla="*/ 2082491 h 2082491"/>
              <a:gd name="connsiteX3" fmla="*/ 0 w 1106822"/>
              <a:gd name="connsiteY3" fmla="*/ 1437564 h 2082491"/>
              <a:gd name="connsiteX0" fmla="*/ 0 w 1111793"/>
              <a:gd name="connsiteY0" fmla="*/ 1442694 h 2082491"/>
              <a:gd name="connsiteX1" fmla="*/ 637274 w 1111793"/>
              <a:gd name="connsiteY1" fmla="*/ 0 h 2082491"/>
              <a:gd name="connsiteX2" fmla="*/ 1111793 w 1111793"/>
              <a:gd name="connsiteY2" fmla="*/ 2082491 h 2082491"/>
              <a:gd name="connsiteX3" fmla="*/ 0 w 1111793"/>
              <a:gd name="connsiteY3" fmla="*/ 1442694 h 208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793" h="2082491">
                <a:moveTo>
                  <a:pt x="0" y="1442694"/>
                </a:moveTo>
                <a:lnTo>
                  <a:pt x="637274" y="0"/>
                </a:lnTo>
                <a:lnTo>
                  <a:pt x="1111793" y="2082491"/>
                </a:lnTo>
                <a:lnTo>
                  <a:pt x="0" y="1442694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8659239" y="1508584"/>
            <a:ext cx="2328654" cy="1215855"/>
            <a:chOff x="8299848" y="2055738"/>
            <a:chExt cx="2934518" cy="1532193"/>
          </a:xfrm>
        </p:grpSpPr>
        <p:sp>
          <p:nvSpPr>
            <p:cNvPr id="5" name="等腰三角形 4"/>
            <p:cNvSpPr/>
            <p:nvPr/>
          </p:nvSpPr>
          <p:spPr>
            <a:xfrm rot="14763508">
              <a:off x="9436805" y="2065925"/>
              <a:ext cx="755492" cy="2288520"/>
            </a:xfrm>
            <a:custGeom>
              <a:avLst/>
              <a:gdLst>
                <a:gd name="connsiteX0" fmla="*/ 0 w 1195753"/>
                <a:gd name="connsiteY0" fmla="*/ 1645920 h 1645920"/>
                <a:gd name="connsiteX1" fmla="*/ 597877 w 1195753"/>
                <a:gd name="connsiteY1" fmla="*/ 0 h 1645920"/>
                <a:gd name="connsiteX2" fmla="*/ 1195753 w 1195753"/>
                <a:gd name="connsiteY2" fmla="*/ 1645920 h 1645920"/>
                <a:gd name="connsiteX3" fmla="*/ 0 w 1195753"/>
                <a:gd name="connsiteY3" fmla="*/ 1645920 h 1645920"/>
                <a:gd name="connsiteX0" fmla="*/ 0 w 788759"/>
                <a:gd name="connsiteY0" fmla="*/ 2411155 h 2411155"/>
                <a:gd name="connsiteX1" fmla="*/ 190883 w 788759"/>
                <a:gd name="connsiteY1" fmla="*/ 0 h 2411155"/>
                <a:gd name="connsiteX2" fmla="*/ 788759 w 788759"/>
                <a:gd name="connsiteY2" fmla="*/ 1645920 h 2411155"/>
                <a:gd name="connsiteX3" fmla="*/ 0 w 788759"/>
                <a:gd name="connsiteY3" fmla="*/ 2411155 h 2411155"/>
                <a:gd name="connsiteX0" fmla="*/ 0 w 788759"/>
                <a:gd name="connsiteY0" fmla="*/ 2447944 h 2447944"/>
                <a:gd name="connsiteX1" fmla="*/ 189289 w 788759"/>
                <a:gd name="connsiteY1" fmla="*/ 0 h 2447944"/>
                <a:gd name="connsiteX2" fmla="*/ 788759 w 788759"/>
                <a:gd name="connsiteY2" fmla="*/ 1682709 h 2447944"/>
                <a:gd name="connsiteX3" fmla="*/ 0 w 788759"/>
                <a:gd name="connsiteY3" fmla="*/ 2447944 h 2447944"/>
                <a:gd name="connsiteX0" fmla="*/ 0 w 808122"/>
                <a:gd name="connsiteY0" fmla="*/ 2447944 h 2447944"/>
                <a:gd name="connsiteX1" fmla="*/ 189289 w 808122"/>
                <a:gd name="connsiteY1" fmla="*/ 0 h 2447944"/>
                <a:gd name="connsiteX2" fmla="*/ 808122 w 808122"/>
                <a:gd name="connsiteY2" fmla="*/ 1670128 h 2447944"/>
                <a:gd name="connsiteX3" fmla="*/ 0 w 808122"/>
                <a:gd name="connsiteY3" fmla="*/ 2447944 h 244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122" h="2447944">
                  <a:moveTo>
                    <a:pt x="0" y="2447944"/>
                  </a:moveTo>
                  <a:lnTo>
                    <a:pt x="189289" y="0"/>
                  </a:lnTo>
                  <a:lnTo>
                    <a:pt x="808122" y="1670128"/>
                  </a:lnTo>
                  <a:lnTo>
                    <a:pt x="0" y="2447944"/>
                  </a:lnTo>
                  <a:close/>
                </a:path>
              </a:pathLst>
            </a:cu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3917506">
              <a:off x="8757069" y="1781661"/>
              <a:ext cx="1108616" cy="2023057"/>
            </a:xfrm>
            <a:custGeom>
              <a:avLst/>
              <a:gdLst>
                <a:gd name="connsiteX0" fmla="*/ 0 w 1012874"/>
                <a:gd name="connsiteY0" fmla="*/ 1519311 h 1519311"/>
                <a:gd name="connsiteX1" fmla="*/ 506437 w 1012874"/>
                <a:gd name="connsiteY1" fmla="*/ 0 h 1519311"/>
                <a:gd name="connsiteX2" fmla="*/ 1012874 w 1012874"/>
                <a:gd name="connsiteY2" fmla="*/ 1519311 h 1519311"/>
                <a:gd name="connsiteX3" fmla="*/ 0 w 1012874"/>
                <a:gd name="connsiteY3" fmla="*/ 1519311 h 1519311"/>
                <a:gd name="connsiteX0" fmla="*/ 0 w 997342"/>
                <a:gd name="connsiteY0" fmla="*/ 1519311 h 1922094"/>
                <a:gd name="connsiteX1" fmla="*/ 506437 w 997342"/>
                <a:gd name="connsiteY1" fmla="*/ 0 h 1922094"/>
                <a:gd name="connsiteX2" fmla="*/ 997342 w 997342"/>
                <a:gd name="connsiteY2" fmla="*/ 1922094 h 1922094"/>
                <a:gd name="connsiteX3" fmla="*/ 0 w 997342"/>
                <a:gd name="connsiteY3" fmla="*/ 1519311 h 1922094"/>
                <a:gd name="connsiteX0" fmla="*/ 206592 w 1203934"/>
                <a:gd name="connsiteY0" fmla="*/ 1771344 h 2174127"/>
                <a:gd name="connsiteX1" fmla="*/ 0 w 1203934"/>
                <a:gd name="connsiteY1" fmla="*/ 0 h 2174127"/>
                <a:gd name="connsiteX2" fmla="*/ 1203934 w 1203934"/>
                <a:gd name="connsiteY2" fmla="*/ 2174127 h 2174127"/>
                <a:gd name="connsiteX3" fmla="*/ 206592 w 1203934"/>
                <a:gd name="connsiteY3" fmla="*/ 1771344 h 2174127"/>
                <a:gd name="connsiteX0" fmla="*/ 188503 w 1185845"/>
                <a:gd name="connsiteY0" fmla="*/ 1761206 h 2163989"/>
                <a:gd name="connsiteX1" fmla="*/ 0 w 1185845"/>
                <a:gd name="connsiteY1" fmla="*/ 0 h 2163989"/>
                <a:gd name="connsiteX2" fmla="*/ 1185845 w 1185845"/>
                <a:gd name="connsiteY2" fmla="*/ 2163989 h 2163989"/>
                <a:gd name="connsiteX3" fmla="*/ 188503 w 1185845"/>
                <a:gd name="connsiteY3" fmla="*/ 1761206 h 216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845" h="2163989">
                  <a:moveTo>
                    <a:pt x="188503" y="1761206"/>
                  </a:moveTo>
                  <a:lnTo>
                    <a:pt x="0" y="0"/>
                  </a:lnTo>
                  <a:lnTo>
                    <a:pt x="1185845" y="2163989"/>
                  </a:lnTo>
                  <a:lnTo>
                    <a:pt x="188503" y="1761206"/>
                  </a:lnTo>
                  <a:close/>
                </a:path>
              </a:pathLst>
            </a:cu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495074">
              <a:off x="9525623" y="2055738"/>
              <a:ext cx="1708743" cy="771162"/>
            </a:xfrm>
            <a:custGeom>
              <a:avLst/>
              <a:gdLst>
                <a:gd name="connsiteX0" fmla="*/ 0 w 401682"/>
                <a:gd name="connsiteY0" fmla="*/ 365574 h 365574"/>
                <a:gd name="connsiteX1" fmla="*/ 200841 w 401682"/>
                <a:gd name="connsiteY1" fmla="*/ 0 h 365574"/>
                <a:gd name="connsiteX2" fmla="*/ 401682 w 401682"/>
                <a:gd name="connsiteY2" fmla="*/ 365574 h 365574"/>
                <a:gd name="connsiteX3" fmla="*/ 0 w 401682"/>
                <a:gd name="connsiteY3" fmla="*/ 365574 h 365574"/>
                <a:gd name="connsiteX0" fmla="*/ 720090 w 1121772"/>
                <a:gd name="connsiteY0" fmla="*/ 352511 h 352511"/>
                <a:gd name="connsiteX1" fmla="*/ 0 w 1121772"/>
                <a:gd name="connsiteY1" fmla="*/ 0 h 352511"/>
                <a:gd name="connsiteX2" fmla="*/ 1121772 w 1121772"/>
                <a:gd name="connsiteY2" fmla="*/ 352511 h 352511"/>
                <a:gd name="connsiteX3" fmla="*/ 720090 w 1121772"/>
                <a:gd name="connsiteY3" fmla="*/ 352511 h 352511"/>
                <a:gd name="connsiteX0" fmla="*/ 690699 w 1121772"/>
                <a:gd name="connsiteY0" fmla="*/ 809711 h 809711"/>
                <a:gd name="connsiteX1" fmla="*/ 0 w 1121772"/>
                <a:gd name="connsiteY1" fmla="*/ 0 h 809711"/>
                <a:gd name="connsiteX2" fmla="*/ 1121772 w 1121772"/>
                <a:gd name="connsiteY2" fmla="*/ 352511 h 809711"/>
                <a:gd name="connsiteX3" fmla="*/ 690699 w 1121772"/>
                <a:gd name="connsiteY3" fmla="*/ 809711 h 809711"/>
                <a:gd name="connsiteX0" fmla="*/ 690699 w 1810838"/>
                <a:gd name="connsiteY0" fmla="*/ 809711 h 809711"/>
                <a:gd name="connsiteX1" fmla="*/ 0 w 1810838"/>
                <a:gd name="connsiteY1" fmla="*/ 0 h 809711"/>
                <a:gd name="connsiteX2" fmla="*/ 1810838 w 1810838"/>
                <a:gd name="connsiteY2" fmla="*/ 744397 h 809711"/>
                <a:gd name="connsiteX3" fmla="*/ 690699 w 1810838"/>
                <a:gd name="connsiteY3" fmla="*/ 809711 h 809711"/>
                <a:gd name="connsiteX0" fmla="*/ 700496 w 1820635"/>
                <a:gd name="connsiteY0" fmla="*/ 812977 h 812977"/>
                <a:gd name="connsiteX1" fmla="*/ 0 w 1820635"/>
                <a:gd name="connsiteY1" fmla="*/ 0 h 812977"/>
                <a:gd name="connsiteX2" fmla="*/ 1820635 w 1820635"/>
                <a:gd name="connsiteY2" fmla="*/ 747663 h 812977"/>
                <a:gd name="connsiteX3" fmla="*/ 700496 w 1820635"/>
                <a:gd name="connsiteY3" fmla="*/ 812977 h 812977"/>
                <a:gd name="connsiteX0" fmla="*/ 713559 w 1833698"/>
                <a:gd name="connsiteY0" fmla="*/ 812977 h 812977"/>
                <a:gd name="connsiteX1" fmla="*/ 0 w 1833698"/>
                <a:gd name="connsiteY1" fmla="*/ 0 h 812977"/>
                <a:gd name="connsiteX2" fmla="*/ 1833698 w 1833698"/>
                <a:gd name="connsiteY2" fmla="*/ 747663 h 812977"/>
                <a:gd name="connsiteX3" fmla="*/ 713559 w 1833698"/>
                <a:gd name="connsiteY3" fmla="*/ 812977 h 812977"/>
                <a:gd name="connsiteX0" fmla="*/ 700496 w 1820635"/>
                <a:gd name="connsiteY0" fmla="*/ 812977 h 812977"/>
                <a:gd name="connsiteX1" fmla="*/ 0 w 1820635"/>
                <a:gd name="connsiteY1" fmla="*/ 0 h 812977"/>
                <a:gd name="connsiteX2" fmla="*/ 1820635 w 1820635"/>
                <a:gd name="connsiteY2" fmla="*/ 747663 h 812977"/>
                <a:gd name="connsiteX3" fmla="*/ 700496 w 1820635"/>
                <a:gd name="connsiteY3" fmla="*/ 812977 h 812977"/>
                <a:gd name="connsiteX0" fmla="*/ 707640 w 1827779"/>
                <a:gd name="connsiteY0" fmla="*/ 824883 h 824883"/>
                <a:gd name="connsiteX1" fmla="*/ 0 w 1827779"/>
                <a:gd name="connsiteY1" fmla="*/ 0 h 824883"/>
                <a:gd name="connsiteX2" fmla="*/ 1827779 w 1827779"/>
                <a:gd name="connsiteY2" fmla="*/ 759569 h 824883"/>
                <a:gd name="connsiteX3" fmla="*/ 707640 w 1827779"/>
                <a:gd name="connsiteY3" fmla="*/ 824883 h 82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7779" h="824883">
                  <a:moveTo>
                    <a:pt x="707640" y="824883"/>
                  </a:moveTo>
                  <a:lnTo>
                    <a:pt x="0" y="0"/>
                  </a:lnTo>
                  <a:lnTo>
                    <a:pt x="1827779" y="759569"/>
                  </a:lnTo>
                  <a:lnTo>
                    <a:pt x="707640" y="824883"/>
                  </a:lnTo>
                  <a:close/>
                </a:path>
              </a:pathLst>
            </a:custGeom>
            <a:solidFill>
              <a:schemeClr val="accent5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000777" y="2081727"/>
            <a:ext cx="3352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Thanks!</a:t>
            </a:r>
            <a:endParaRPr lang="zh-CN" altLang="en-US" sz="60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785311" y="2528048"/>
            <a:ext cx="6477194" cy="1429618"/>
          </a:xfrm>
          <a:custGeom>
            <a:avLst/>
            <a:gdLst>
              <a:gd name="connsiteX0" fmla="*/ 0 w 515299"/>
              <a:gd name="connsiteY0" fmla="*/ 467835 h 467835"/>
              <a:gd name="connsiteX1" fmla="*/ 257650 w 515299"/>
              <a:gd name="connsiteY1" fmla="*/ 0 h 467835"/>
              <a:gd name="connsiteX2" fmla="*/ 515299 w 515299"/>
              <a:gd name="connsiteY2" fmla="*/ 467835 h 467835"/>
              <a:gd name="connsiteX3" fmla="*/ 0 w 515299"/>
              <a:gd name="connsiteY3" fmla="*/ 467835 h 467835"/>
              <a:gd name="connsiteX0" fmla="*/ 0 w 3215468"/>
              <a:gd name="connsiteY0" fmla="*/ 446320 h 467835"/>
              <a:gd name="connsiteX1" fmla="*/ 2957819 w 3215468"/>
              <a:gd name="connsiteY1" fmla="*/ 0 h 467835"/>
              <a:gd name="connsiteX2" fmla="*/ 3215468 w 3215468"/>
              <a:gd name="connsiteY2" fmla="*/ 467835 h 467835"/>
              <a:gd name="connsiteX3" fmla="*/ 0 w 3215468"/>
              <a:gd name="connsiteY3" fmla="*/ 446320 h 467835"/>
              <a:gd name="connsiteX0" fmla="*/ 0 w 5011995"/>
              <a:gd name="connsiteY0" fmla="*/ 446320 h 1887844"/>
              <a:gd name="connsiteX1" fmla="*/ 2957819 w 5011995"/>
              <a:gd name="connsiteY1" fmla="*/ 0 h 1887844"/>
              <a:gd name="connsiteX2" fmla="*/ 5011995 w 5011995"/>
              <a:gd name="connsiteY2" fmla="*/ 1887844 h 1887844"/>
              <a:gd name="connsiteX3" fmla="*/ 0 w 5011995"/>
              <a:gd name="connsiteY3" fmla="*/ 446320 h 1887844"/>
              <a:gd name="connsiteX0" fmla="*/ 0 w 6464812"/>
              <a:gd name="connsiteY0" fmla="*/ 0 h 1441524"/>
              <a:gd name="connsiteX1" fmla="*/ 6464812 w 6464812"/>
              <a:gd name="connsiteY1" fmla="*/ 876871 h 1441524"/>
              <a:gd name="connsiteX2" fmla="*/ 5011995 w 6464812"/>
              <a:gd name="connsiteY2" fmla="*/ 1441524 h 1441524"/>
              <a:gd name="connsiteX3" fmla="*/ 0 w 6464812"/>
              <a:gd name="connsiteY3" fmla="*/ 0 h 1441524"/>
              <a:gd name="connsiteX0" fmla="*/ 0 w 6480052"/>
              <a:gd name="connsiteY0" fmla="*/ 0 h 1441524"/>
              <a:gd name="connsiteX1" fmla="*/ 6480052 w 6480052"/>
              <a:gd name="connsiteY1" fmla="*/ 892111 h 1441524"/>
              <a:gd name="connsiteX2" fmla="*/ 5011995 w 6480052"/>
              <a:gd name="connsiteY2" fmla="*/ 1441524 h 1441524"/>
              <a:gd name="connsiteX3" fmla="*/ 0 w 6480052"/>
              <a:gd name="connsiteY3" fmla="*/ 0 h 1441524"/>
              <a:gd name="connsiteX0" fmla="*/ 0 w 6480052"/>
              <a:gd name="connsiteY0" fmla="*/ 0 h 1441524"/>
              <a:gd name="connsiteX1" fmla="*/ 6480052 w 6480052"/>
              <a:gd name="connsiteY1" fmla="*/ 888301 h 1441524"/>
              <a:gd name="connsiteX2" fmla="*/ 5011995 w 6480052"/>
              <a:gd name="connsiteY2" fmla="*/ 1441524 h 1441524"/>
              <a:gd name="connsiteX3" fmla="*/ 0 w 6480052"/>
              <a:gd name="connsiteY3" fmla="*/ 0 h 1441524"/>
              <a:gd name="connsiteX0" fmla="*/ 0 w 6491482"/>
              <a:gd name="connsiteY0" fmla="*/ 0 h 1441524"/>
              <a:gd name="connsiteX1" fmla="*/ 6491482 w 6491482"/>
              <a:gd name="connsiteY1" fmla="*/ 884491 h 1441524"/>
              <a:gd name="connsiteX2" fmla="*/ 5011995 w 6491482"/>
              <a:gd name="connsiteY2" fmla="*/ 1441524 h 1441524"/>
              <a:gd name="connsiteX3" fmla="*/ 0 w 6491482"/>
              <a:gd name="connsiteY3" fmla="*/ 0 h 1441524"/>
              <a:gd name="connsiteX0" fmla="*/ 0 w 6491482"/>
              <a:gd name="connsiteY0" fmla="*/ 0 h 1436762"/>
              <a:gd name="connsiteX1" fmla="*/ 6491482 w 6491482"/>
              <a:gd name="connsiteY1" fmla="*/ 884491 h 1436762"/>
              <a:gd name="connsiteX2" fmla="*/ 5009613 w 6491482"/>
              <a:gd name="connsiteY2" fmla="*/ 1436762 h 1436762"/>
              <a:gd name="connsiteX3" fmla="*/ 0 w 6491482"/>
              <a:gd name="connsiteY3" fmla="*/ 0 h 1436762"/>
              <a:gd name="connsiteX0" fmla="*/ 0 w 6491482"/>
              <a:gd name="connsiteY0" fmla="*/ 0 h 1434380"/>
              <a:gd name="connsiteX1" fmla="*/ 6491482 w 6491482"/>
              <a:gd name="connsiteY1" fmla="*/ 884491 h 1434380"/>
              <a:gd name="connsiteX2" fmla="*/ 4992945 w 6491482"/>
              <a:gd name="connsiteY2" fmla="*/ 1434380 h 1434380"/>
              <a:gd name="connsiteX3" fmla="*/ 0 w 6491482"/>
              <a:gd name="connsiteY3" fmla="*/ 0 h 1434380"/>
              <a:gd name="connsiteX0" fmla="*/ 0 w 6491482"/>
              <a:gd name="connsiteY0" fmla="*/ 0 h 1429618"/>
              <a:gd name="connsiteX1" fmla="*/ 6491482 w 6491482"/>
              <a:gd name="connsiteY1" fmla="*/ 884491 h 1429618"/>
              <a:gd name="connsiteX2" fmla="*/ 5004851 w 6491482"/>
              <a:gd name="connsiteY2" fmla="*/ 1429618 h 1429618"/>
              <a:gd name="connsiteX3" fmla="*/ 0 w 6491482"/>
              <a:gd name="connsiteY3" fmla="*/ 0 h 1429618"/>
              <a:gd name="connsiteX0" fmla="*/ 0 w 6472432"/>
              <a:gd name="connsiteY0" fmla="*/ 0 h 1429618"/>
              <a:gd name="connsiteX1" fmla="*/ 6472432 w 6472432"/>
              <a:gd name="connsiteY1" fmla="*/ 884491 h 1429618"/>
              <a:gd name="connsiteX2" fmla="*/ 5004851 w 6472432"/>
              <a:gd name="connsiteY2" fmla="*/ 1429618 h 1429618"/>
              <a:gd name="connsiteX3" fmla="*/ 0 w 6472432"/>
              <a:gd name="connsiteY3" fmla="*/ 0 h 1429618"/>
              <a:gd name="connsiteX0" fmla="*/ 0 w 6474813"/>
              <a:gd name="connsiteY0" fmla="*/ 0 h 1429618"/>
              <a:gd name="connsiteX1" fmla="*/ 6474813 w 6474813"/>
              <a:gd name="connsiteY1" fmla="*/ 882110 h 1429618"/>
              <a:gd name="connsiteX2" fmla="*/ 5004851 w 6474813"/>
              <a:gd name="connsiteY2" fmla="*/ 1429618 h 1429618"/>
              <a:gd name="connsiteX3" fmla="*/ 0 w 6474813"/>
              <a:gd name="connsiteY3" fmla="*/ 0 h 1429618"/>
              <a:gd name="connsiteX0" fmla="*/ 0 w 6477194"/>
              <a:gd name="connsiteY0" fmla="*/ 0 h 1429618"/>
              <a:gd name="connsiteX1" fmla="*/ 6477194 w 6477194"/>
              <a:gd name="connsiteY1" fmla="*/ 884491 h 1429618"/>
              <a:gd name="connsiteX2" fmla="*/ 5004851 w 6477194"/>
              <a:gd name="connsiteY2" fmla="*/ 1429618 h 1429618"/>
              <a:gd name="connsiteX3" fmla="*/ 0 w 6477194"/>
              <a:gd name="connsiteY3" fmla="*/ 0 h 142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7194" h="1429618">
                <a:moveTo>
                  <a:pt x="0" y="0"/>
                </a:moveTo>
                <a:lnTo>
                  <a:pt x="6477194" y="884491"/>
                </a:lnTo>
                <a:lnTo>
                  <a:pt x="5004851" y="1429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6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 flipH="1">
            <a:off x="163970" y="12697"/>
            <a:ext cx="4612942" cy="3044126"/>
          </a:xfrm>
          <a:custGeom>
            <a:avLst/>
            <a:gdLst>
              <a:gd name="connsiteX0" fmla="*/ 6778868 w 11221013"/>
              <a:gd name="connsiteY0" fmla="*/ 0 h 3044126"/>
              <a:gd name="connsiteX1" fmla="*/ 11221013 w 11221013"/>
              <a:gd name="connsiteY1" fmla="*/ 0 h 3044126"/>
              <a:gd name="connsiteX2" fmla="*/ 0 w 11221013"/>
              <a:gd name="connsiteY2" fmla="*/ 3044126 h 3044126"/>
              <a:gd name="connsiteX3" fmla="*/ 6778868 w 11221013"/>
              <a:gd name="connsiteY3" fmla="*/ 0 h 304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1013" h="3044126">
                <a:moveTo>
                  <a:pt x="6778868" y="0"/>
                </a:moveTo>
                <a:lnTo>
                  <a:pt x="11221013" y="0"/>
                </a:lnTo>
                <a:lnTo>
                  <a:pt x="0" y="3044126"/>
                </a:lnTo>
                <a:lnTo>
                  <a:pt x="67788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9397218" y="1252360"/>
            <a:ext cx="0" cy="3636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1956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7027" y="1128374"/>
            <a:ext cx="1731243" cy="707886"/>
            <a:chOff x="9389659" y="1500554"/>
            <a:chExt cx="1731243" cy="707886"/>
          </a:xfrm>
        </p:grpSpPr>
        <p:sp>
          <p:nvSpPr>
            <p:cNvPr id="3" name="矩形 2"/>
            <p:cNvSpPr/>
            <p:nvPr/>
          </p:nvSpPr>
          <p:spPr>
            <a:xfrm>
              <a:off x="9389659" y="1500554"/>
              <a:ext cx="173124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485839" y="1546721"/>
              <a:ext cx="102592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94353" y="2364325"/>
            <a:ext cx="45627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交通移动</a:t>
            </a:r>
            <a:r>
              <a:rPr lang="zh-CN" altLang="en-US" sz="2800" b="1" u="sng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支付市面方案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u="sng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2800" b="1" u="sng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u="sng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u="sng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b="1" u="sng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85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30731" y="2718269"/>
            <a:ext cx="606134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4400" b="1" u="sng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二维码支付</a:t>
            </a:r>
            <a:endParaRPr lang="en-US" altLang="zh-CN" sz="4400" b="1" u="sng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163970" y="12697"/>
            <a:ext cx="4612942" cy="3044126"/>
          </a:xfrm>
          <a:custGeom>
            <a:avLst/>
            <a:gdLst>
              <a:gd name="connsiteX0" fmla="*/ 6778868 w 11221013"/>
              <a:gd name="connsiteY0" fmla="*/ 0 h 3044126"/>
              <a:gd name="connsiteX1" fmla="*/ 11221013 w 11221013"/>
              <a:gd name="connsiteY1" fmla="*/ 0 h 3044126"/>
              <a:gd name="connsiteX2" fmla="*/ 0 w 11221013"/>
              <a:gd name="connsiteY2" fmla="*/ 3044126 h 3044126"/>
              <a:gd name="connsiteX3" fmla="*/ 6778868 w 11221013"/>
              <a:gd name="connsiteY3" fmla="*/ 0 h 304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1013" h="3044126">
                <a:moveTo>
                  <a:pt x="6778868" y="0"/>
                </a:moveTo>
                <a:lnTo>
                  <a:pt x="11221013" y="0"/>
                </a:lnTo>
                <a:lnTo>
                  <a:pt x="0" y="3044126"/>
                </a:lnTo>
                <a:lnTo>
                  <a:pt x="67788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37288"/>
            <a:ext cx="12192000" cy="620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二维码支付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7193" y="1831373"/>
            <a:ext cx="6061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技术使用场景简述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通过手机前端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开通对应城市公交地铁的二维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然后到对应城市指定闸机扫码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闸机识别离线校验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确定为合法码数据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开闸通行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40" y="161516"/>
            <a:ext cx="4104762" cy="288571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7193" y="3617720"/>
            <a:ext cx="5646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乘车后扣费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无开卡费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需要改造闸机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03" y="3309937"/>
            <a:ext cx="4762500" cy="33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6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6440453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核心业务流程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6" y="1019437"/>
            <a:ext cx="5695200" cy="55350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51859" y="2291754"/>
            <a:ext cx="45627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开通二维码流程</a:t>
            </a:r>
            <a:endParaRPr lang="en-US" altLang="zh-CN" sz="2800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码生成流程</a:t>
            </a:r>
            <a:endParaRPr lang="en-US" altLang="zh-CN" sz="2800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刷码流程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03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7779451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开通流程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5542" y="2577336"/>
            <a:ext cx="3761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核心流程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同意开通协议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进行实名认证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开通免密代扣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开通分配卡号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开通成功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6548554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不同城市会有差异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808" y="927104"/>
            <a:ext cx="7965028" cy="60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6949" y="265712"/>
            <a:ext cx="7779451" cy="707886"/>
            <a:chOff x="479425" y="728663"/>
            <a:chExt cx="2227263" cy="707886"/>
          </a:xfrm>
        </p:grpSpPr>
        <p:sp>
          <p:nvSpPr>
            <p:cNvPr id="3" name="矩形 2"/>
            <p:cNvSpPr/>
            <p:nvPr/>
          </p:nvSpPr>
          <p:spPr>
            <a:xfrm>
              <a:off x="479425" y="728663"/>
              <a:ext cx="2227263" cy="7078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5241" y="774502"/>
              <a:ext cx="209615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二维码支付</a:t>
              </a:r>
              <a:r>
                <a:rPr lang="en-US" altLang="zh-CN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4000" b="1" u="sng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码生成流程</a:t>
              </a:r>
              <a:endParaRPr lang="en-US" altLang="zh-CN" sz="4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46949" y="2387971"/>
            <a:ext cx="3416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核心流程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buAutoNum type="arabicPeriod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进入二维码码界面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加密生成码数据信息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市面不同方案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有分为离线或在线获得码数据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6550223"/>
            <a:ext cx="611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用以说明大体流程</a:t>
            </a:r>
            <a:r>
              <a:rPr lang="en-US" altLang="zh-CN" sz="1400" b="1" dirty="0" smtClean="0"/>
              <a:t>,(</a:t>
            </a:r>
            <a:r>
              <a:rPr lang="zh-CN" altLang="en-US" sz="1400" b="1" dirty="0" smtClean="0"/>
              <a:t>实际逻辑流程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不同城市会有差异</a:t>
            </a:r>
            <a:r>
              <a:rPr lang="en-US" altLang="zh-CN" sz="1400" b="1" dirty="0" smtClean="0"/>
              <a:t>,</a:t>
            </a:r>
            <a:r>
              <a:rPr lang="zh-CN" altLang="en-US" sz="1400" b="1" dirty="0" smtClean="0"/>
              <a:t>不以当前为准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49" y="1146900"/>
            <a:ext cx="7746437" cy="51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素雅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6D6D"/>
      </a:accent1>
      <a:accent2>
        <a:srgbClr val="3AACE8"/>
      </a:accent2>
      <a:accent3>
        <a:srgbClr val="B0F38A"/>
      </a:accent3>
      <a:accent4>
        <a:srgbClr val="F8EB7B"/>
      </a:accent4>
      <a:accent5>
        <a:srgbClr val="242424"/>
      </a:accent5>
      <a:accent6>
        <a:srgbClr val="EFEFE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4814</TotalTime>
  <Words>2041</Words>
  <Application>Microsoft Office PowerPoint</Application>
  <PresentationFormat>宽屏</PresentationFormat>
  <Paragraphs>291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微软雅黑</vt:lpstr>
      <vt:lpstr>Arial</vt:lpstr>
      <vt:lpstr>宋体</vt:lpstr>
      <vt:lpstr>Calibri Light</vt:lpstr>
      <vt:lpstr>Algerian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雪原PPT</dc:creator>
  <cp:lastModifiedBy>zhx</cp:lastModifiedBy>
  <cp:revision>605</cp:revision>
  <cp:lastPrinted>2018-07-16T04:19:52Z</cp:lastPrinted>
  <dcterms:created xsi:type="dcterms:W3CDTF">2015-01-09T03:34:55Z</dcterms:created>
  <dcterms:modified xsi:type="dcterms:W3CDTF">2018-09-04T03:24:30Z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个人简历_A000520151222A02KOFW</vt:lpwstr>
  </property>
  <property fmtid="{D5CDD505-2E9C-101B-9397-08002B2CF9AE}" pid="3" name="fileid">
    <vt:lpwstr>649881</vt:lpwstr>
  </property>
</Properties>
</file>